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D0183B-4D2B-4BDE-BBBC-AABC3E3C81DC}" v="57" dt="2021-12-25T05:25:52.4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hông có Kiểu, Không có Lướ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6" d="100"/>
          <a:sy n="36" d="100"/>
        </p:scale>
        <p:origin x="1004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ong Vu" userId="0a4eaf10660ed78a" providerId="LiveId" clId="{85D0183B-4D2B-4BDE-BBBC-AABC3E3C81DC}"/>
    <pc:docChg chg="modSld">
      <pc:chgData name="Duong Vu" userId="0a4eaf10660ed78a" providerId="LiveId" clId="{85D0183B-4D2B-4BDE-BBBC-AABC3E3C81DC}" dt="2021-12-25T05:25:52.462" v="52" actId="20577"/>
      <pc:docMkLst>
        <pc:docMk/>
      </pc:docMkLst>
      <pc:sldChg chg="modSp mod">
        <pc:chgData name="Duong Vu" userId="0a4eaf10660ed78a" providerId="LiveId" clId="{85D0183B-4D2B-4BDE-BBBC-AABC3E3C81DC}" dt="2021-12-25T05:25:11.142" v="44"/>
        <pc:sldMkLst>
          <pc:docMk/>
          <pc:sldMk cId="3767134946" sldId="259"/>
        </pc:sldMkLst>
        <pc:spChg chg="mod">
          <ac:chgData name="Duong Vu" userId="0a4eaf10660ed78a" providerId="LiveId" clId="{85D0183B-4D2B-4BDE-BBBC-AABC3E3C81DC}" dt="2021-12-25T05:25:11.142" v="44"/>
          <ac:spMkLst>
            <pc:docMk/>
            <pc:sldMk cId="3767134946" sldId="259"/>
            <ac:spMk id="27" creationId="{39FD27ED-066A-4877-9643-97D8F9C3E0EF}"/>
          </ac:spMkLst>
        </pc:spChg>
        <pc:spChg chg="mod">
          <ac:chgData name="Duong Vu" userId="0a4eaf10660ed78a" providerId="LiveId" clId="{85D0183B-4D2B-4BDE-BBBC-AABC3E3C81DC}" dt="2021-12-25T05:25:04.791" v="43"/>
          <ac:spMkLst>
            <pc:docMk/>
            <pc:sldMk cId="3767134946" sldId="259"/>
            <ac:spMk id="29" creationId="{E56D4887-B617-42DA-80B9-632DF6268D37}"/>
          </ac:spMkLst>
        </pc:spChg>
      </pc:sldChg>
      <pc:sldChg chg="modSp">
        <pc:chgData name="Duong Vu" userId="0a4eaf10660ed78a" providerId="LiveId" clId="{85D0183B-4D2B-4BDE-BBBC-AABC3E3C81DC}" dt="2021-12-25T05:25:52.462" v="52" actId="20577"/>
        <pc:sldMkLst>
          <pc:docMk/>
          <pc:sldMk cId="3363830095" sldId="260"/>
        </pc:sldMkLst>
        <pc:spChg chg="mod">
          <ac:chgData name="Duong Vu" userId="0a4eaf10660ed78a" providerId="LiveId" clId="{85D0183B-4D2B-4BDE-BBBC-AABC3E3C81DC}" dt="2021-12-25T05:25:52.462" v="52" actId="20577"/>
          <ac:spMkLst>
            <pc:docMk/>
            <pc:sldMk cId="3363830095" sldId="260"/>
            <ac:spMk id="12" creationId="{D2BD4AC4-97EC-4864-BE59-3FF05E8B7B3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37E014F-C321-4A86-B2F5-2B6EB927C7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A0EC1C40-4E7D-47A5-841B-5C687F1AF9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F3F0BADB-5406-4C21-A0CC-D92D369C3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8EC0-82A8-4BFD-91ED-30487E9CDEEE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26E72E51-B4B3-457C-B1A1-AC899F55C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72E8E56-108F-4A70-9F1C-65D1F12C8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D942-4845-4760-97A6-0237B7E68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372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2010B54-AEF4-4021-9A9D-1DE4D6DD2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477B8EB1-961A-4C0F-88F0-66E56B3392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9FE4BDD8-90C1-4899-8995-A70F3AB29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8EC0-82A8-4BFD-91ED-30487E9CDEEE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EABC26DD-95B9-4E7B-85CC-CA662B64C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7A8E1DC-D37A-4F3E-8418-1802BF9AF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D942-4845-4760-97A6-0237B7E68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74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10560C02-364E-4859-BBFD-B4B95F6041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7276199A-209F-482B-9AE8-E4F538F71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A7A05E97-E849-4B2D-B62A-EE52CEA05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8EC0-82A8-4BFD-91ED-30487E9CDEEE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904D5B51-33E4-4CA8-9A63-DEDE5111A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AF0ED68E-962D-495C-9A93-5992A540C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D942-4845-4760-97A6-0237B7E68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4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302F9FA-190C-4EA9-80C7-C82E4263B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ECA1B613-4DDC-4DB4-A333-15BF1FFEC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AE18744F-4FA8-416E-9911-12800201D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8EC0-82A8-4BFD-91ED-30487E9CDEEE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EA269402-3756-4F71-80F8-065F60087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E0D6EFC5-20A4-42BC-93D0-1FD924409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D942-4845-4760-97A6-0237B7E68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81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85FBD59-98A7-4EB8-B158-A28ABB334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56B8B6C0-F7C9-494B-AB8B-9F452B80C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76E547C6-14D9-4435-8064-A85790859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8EC0-82A8-4BFD-91ED-30487E9CDEEE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2453EA94-B7E3-4C0F-A2D3-1111656F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DB4F67E-D5FE-4D38-A7E2-CD3AFD103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D942-4845-4760-97A6-0237B7E68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62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FB2FAC7-3D86-437D-80CD-A8626CE92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85CFB0C-D2E1-4CBE-8AFC-B877006635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64EE7941-ED8D-45D3-9A09-104164F97A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DB3EBCCC-F776-4E73-903C-1D978FDF7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8EC0-82A8-4BFD-91ED-30487E9CDEEE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282D08DD-6648-4ECB-A1A7-5B2294302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6C9AC2BE-B8B5-4E5E-97D0-A16C4B640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D942-4845-4760-97A6-0237B7E68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16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8F39632-3507-45CC-BD72-C6E032888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14421FF0-19C1-4CDD-B749-7730E4AC8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3F19D5EE-66AA-4EB9-BCA2-5C7D0D19A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94C38A04-C433-4B95-B7D1-457DD3D496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5F0BF2B6-0ABD-4E6C-B00D-9ED2EBF284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655D6780-61BB-46FE-B5D0-81E2E6115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8EC0-82A8-4BFD-91ED-30487E9CDEEE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CB61E07C-E524-4A97-926A-E9769EE3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51A305A2-0F9C-4A65-94D3-2B94D6679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D942-4845-4760-97A6-0237B7E68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19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6836836-274A-49A0-BB60-E47242901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3A7A333A-12B0-47FD-9218-2525F906F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8EC0-82A8-4BFD-91ED-30487E9CDEEE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6F2DE89B-D9CD-43BC-8608-D7FA66C25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00932048-CCC7-4409-B78D-CDBD658C3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D942-4845-4760-97A6-0237B7E68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82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21C79580-6AA1-4AB1-9FD7-8A60FF803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8EC0-82A8-4BFD-91ED-30487E9CDEEE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C0FD2D14-C454-4E98-82C7-20E3452DB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DDB1EE21-750F-4163-807B-14F353E59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D942-4845-4760-97A6-0237B7E68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4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DD1CEDE-C0A0-4DBD-B4FE-B9840D18F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2E1662B8-2011-4D34-BB50-C5BBBE81E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F1B03A47-3DDA-4878-A3CE-E19FB37667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6E4D8245-3B09-4B1C-A4DC-6B3526694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8EC0-82A8-4BFD-91ED-30487E9CDEEE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36187A1B-C5AD-4B92-9592-DFCA25877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C9F62059-B365-4909-AD8E-C6E5D3492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D942-4845-4760-97A6-0237B7E68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6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BB6E8AD-CDC8-4253-859E-07833B457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27964D38-2664-4D55-B7B9-740C260B28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27928720-3484-4410-93E9-77DF95E3F1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96D1CC7D-39FB-4449-B526-B173C2996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8EC0-82A8-4BFD-91ED-30487E9CDEEE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D91FA0C4-47E1-4C95-A1B2-2D111727C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45000CA1-EC74-4CA6-9845-FA9FC14BA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D942-4845-4760-97A6-0237B7E68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294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ECCF9290-D085-4139-AAD1-1F8A68116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1DE38564-50A7-4CDB-A440-0C8AAB43C9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A2AE7CFB-F4DE-486F-8ADE-8E947C4494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B8EC0-82A8-4BFD-91ED-30487E9CDEEE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1DE4D01F-6C63-454D-AB6C-3F488B9225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408B734A-5E58-4AB3-A706-4D8AF580A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DD942-4845-4760-97A6-0237B7E68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1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18" Type="http://schemas.openxmlformats.org/officeDocument/2006/relationships/image" Target="../media/image31.png"/><Relationship Id="rId3" Type="http://schemas.openxmlformats.org/officeDocument/2006/relationships/image" Target="../media/image13.emf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" Type="http://schemas.openxmlformats.org/officeDocument/2006/relationships/image" Target="../media/image15.png"/><Relationship Id="rId16" Type="http://schemas.openxmlformats.org/officeDocument/2006/relationships/image" Target="../media/image29.png"/><Relationship Id="rId20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19" Type="http://schemas.openxmlformats.org/officeDocument/2006/relationships/image" Target="../media/image32.png"/><Relationship Id="rId4" Type="http://schemas.openxmlformats.org/officeDocument/2006/relationships/image" Target="../media/image17.png"/><Relationship Id="rId9" Type="http://schemas.openxmlformats.org/officeDocument/2006/relationships/image" Target="../media/image16.png"/><Relationship Id="rId1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EEA37538-B9E8-41B1-BBC1-6A62CBAEA9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n-US" sz="13800" b="1" dirty="0" err="1"/>
              <a:t>Ôn</a:t>
            </a:r>
            <a:r>
              <a:rPr lang="en-US" sz="13800" b="1" dirty="0"/>
              <a:t> </a:t>
            </a:r>
            <a:r>
              <a:rPr lang="en-US" sz="13800" b="1" dirty="0" err="1"/>
              <a:t>tập</a:t>
            </a:r>
            <a:endParaRPr lang="en-US" sz="13800" b="1" dirty="0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1C0A8BB8-D5DD-43A9-A1FB-958E458BF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en-US" b="1" dirty="0" err="1"/>
              <a:t>Giáo</a:t>
            </a:r>
            <a:r>
              <a:rPr lang="en-US" b="1" dirty="0"/>
              <a:t> </a:t>
            </a:r>
            <a:r>
              <a:rPr lang="en-US" b="1" dirty="0" err="1"/>
              <a:t>viên</a:t>
            </a:r>
            <a:r>
              <a:rPr lang="en-US" b="1" dirty="0"/>
              <a:t>: Nguyễn </a:t>
            </a:r>
            <a:r>
              <a:rPr lang="en-US" b="1" dirty="0" err="1"/>
              <a:t>Thị</a:t>
            </a:r>
            <a:r>
              <a:rPr lang="en-US" b="1" dirty="0"/>
              <a:t> Lê</a:t>
            </a:r>
          </a:p>
        </p:txBody>
      </p:sp>
    </p:spTree>
    <p:extLst>
      <p:ext uri="{BB962C8B-B14F-4D97-AF65-F5344CB8AC3E}">
        <p14:creationId xmlns:p14="http://schemas.microsoft.com/office/powerpoint/2010/main" val="557015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96D845DB-04E1-4F52-B349-FCA250D62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480438" cy="4461163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FFFF"/>
                </a:solidFill>
              </a:rPr>
              <a:t>Các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kiến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thức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cần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lưu</a:t>
            </a:r>
            <a:r>
              <a:rPr lang="en-US" dirty="0">
                <a:solidFill>
                  <a:srgbClr val="FFFFFF"/>
                </a:solidFill>
              </a:rPr>
              <a:t> ý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BB5D9CF5-E1E5-42BD-8373-9ADAFD3A7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Hai </a:t>
            </a:r>
            <a:r>
              <a:rPr lang="en-US" dirty="0" err="1"/>
              <a:t>góc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đỉnh</a:t>
            </a:r>
            <a:endParaRPr lang="en-US" dirty="0"/>
          </a:p>
          <a:p>
            <a:pPr lvl="1"/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nghĩa</a:t>
            </a:r>
            <a:endParaRPr lang="en-US" dirty="0"/>
          </a:p>
          <a:p>
            <a:pPr lvl="1"/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chất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Hai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thẳng</a:t>
            </a:r>
            <a:r>
              <a:rPr lang="en-US" dirty="0"/>
              <a:t> </a:t>
            </a:r>
            <a:r>
              <a:rPr lang="en-US" dirty="0" err="1"/>
              <a:t>vuông</a:t>
            </a:r>
            <a:r>
              <a:rPr lang="en-US" dirty="0"/>
              <a:t> </a:t>
            </a:r>
            <a:r>
              <a:rPr lang="en-US" dirty="0" err="1"/>
              <a:t>góc</a:t>
            </a:r>
            <a:endParaRPr lang="en-US" dirty="0"/>
          </a:p>
          <a:p>
            <a:pPr lvl="1"/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nghĩa</a:t>
            </a:r>
            <a:endParaRPr lang="en-US" dirty="0"/>
          </a:p>
          <a:p>
            <a:pPr lvl="1"/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trực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thẳng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Hai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thẳng</a:t>
            </a:r>
            <a:r>
              <a:rPr lang="en-US" dirty="0"/>
              <a:t> song </a:t>
            </a:r>
            <a:r>
              <a:rPr lang="en-US" dirty="0" err="1"/>
              <a:t>song</a:t>
            </a:r>
            <a:endParaRPr lang="en-US" dirty="0"/>
          </a:p>
          <a:p>
            <a:pPr lvl="1"/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nghĩa</a:t>
            </a:r>
            <a:endParaRPr lang="en-US" dirty="0"/>
          </a:p>
          <a:p>
            <a:pPr lvl="1"/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chất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743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39C166E7-9DDF-497D-B095-66AD72085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Các kiến thức cần lưu ý</a:t>
            </a:r>
          </a:p>
        </p:txBody>
      </p:sp>
      <p:sp>
        <p:nvSpPr>
          <p:cNvPr id="18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FED6938-0C0B-4F05-B897-E0D3BDF3D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/>
              <a:t>Tiên đề Ơ – Clít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/>
              <a:t>Quan hệ giữa tính vuông góc và tính song song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/>
              <a:t>Tam giác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/>
              <a:t>Tổng ba góc trong 1 tam giác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/>
              <a:t>Các trường hợp bằng nhau của tam giác</a:t>
            </a:r>
          </a:p>
          <a:p>
            <a:pPr lvl="1"/>
            <a:r>
              <a:rPr lang="en-US"/>
              <a:t>Cạnh – cạnh – cạnh</a:t>
            </a:r>
          </a:p>
          <a:p>
            <a:pPr lvl="1"/>
            <a:r>
              <a:rPr lang="en-US"/>
              <a:t>Cạnh – góc – cạnh</a:t>
            </a:r>
          </a:p>
          <a:p>
            <a:pPr lvl="1"/>
            <a:r>
              <a:rPr lang="en-US"/>
              <a:t>Góc – cạnh - góc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420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E61DDBE-0193-44AE-B730-9A1992B68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64" y="25249"/>
            <a:ext cx="7251949" cy="22335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 1: Cho ABC, M là trung điểm của BC. Trên tia đối của tia MA lấy điểm  E sao cho MA = ME. Chứng minh rằng: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00100" lvl="1" indent="-342900" algn="just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pt-BR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 = CE.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 algn="just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pt-BR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 // CE. 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 algn="just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pt-BR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 C kẻ tia Cx // AB. Vẽ đường thẳng đi qua B và trung điểm I của cạnh AC  cắt Cx tại D. </a:t>
            </a:r>
            <a:r>
              <a:rPr lang="pt-BR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Chứng minh</a:t>
            </a:r>
            <a:r>
              <a:rPr lang="pt-BR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BI = DI</a:t>
            </a:r>
            <a:endParaRPr lang="en-US" dirty="0"/>
          </a:p>
        </p:txBody>
      </p:sp>
      <p:grpSp>
        <p:nvGrpSpPr>
          <p:cNvPr id="8" name="Nhóm 7">
            <a:extLst>
              <a:ext uri="{FF2B5EF4-FFF2-40B4-BE49-F238E27FC236}">
                <a16:creationId xmlns:a16="http://schemas.microsoft.com/office/drawing/2014/main" id="{C1DBB0A0-91D9-4338-8C65-3E8244C02E7A}"/>
              </a:ext>
            </a:extLst>
          </p:cNvPr>
          <p:cNvGrpSpPr/>
          <p:nvPr/>
        </p:nvGrpSpPr>
        <p:grpSpPr>
          <a:xfrm>
            <a:off x="7931166" y="213216"/>
            <a:ext cx="2162477" cy="1872611"/>
            <a:chOff x="1713777" y="3166235"/>
            <a:chExt cx="2162477" cy="1872611"/>
          </a:xfrm>
        </p:grpSpPr>
        <p:pic>
          <p:nvPicPr>
            <p:cNvPr id="5" name="Hình ảnh 4" descr="Ảnh có chứa bàn&#10;&#10;Mô tả được tạo tự động">
              <a:extLst>
                <a:ext uri="{FF2B5EF4-FFF2-40B4-BE49-F238E27FC236}">
                  <a16:creationId xmlns:a16="http://schemas.microsoft.com/office/drawing/2014/main" id="{6D2BE7CE-839C-45F2-9778-07ADC3D488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13777" y="3166235"/>
              <a:ext cx="2162477" cy="1857634"/>
            </a:xfrm>
            <a:prstGeom prst="rect">
              <a:avLst/>
            </a:prstGeom>
          </p:spPr>
        </p:pic>
        <p:cxnSp>
          <p:nvCxnSpPr>
            <p:cNvPr id="7" name="Đường nối Thẳng 6">
              <a:extLst>
                <a:ext uri="{FF2B5EF4-FFF2-40B4-BE49-F238E27FC236}">
                  <a16:creationId xmlns:a16="http://schemas.microsoft.com/office/drawing/2014/main" id="{BC8748BA-9F8A-49CC-9C2F-7B36F82D95EF}"/>
                </a:ext>
              </a:extLst>
            </p:cNvPr>
            <p:cNvCxnSpPr/>
            <p:nvPr/>
          </p:nvCxnSpPr>
          <p:spPr>
            <a:xfrm>
              <a:off x="2057960" y="4110029"/>
              <a:ext cx="0" cy="92881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026" name="Picture 1">
            <a:extLst>
              <a:ext uri="{FF2B5EF4-FFF2-40B4-BE49-F238E27FC236}">
                <a16:creationId xmlns:a16="http://schemas.microsoft.com/office/drawing/2014/main" id="{DF5C64C1-3F36-4A17-8E40-5357496F0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3643" y="99735"/>
            <a:ext cx="218122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902A99F3-6A44-43F0-9976-5855F9ABE07B}"/>
                  </a:ext>
                </a:extLst>
              </p:cNvPr>
              <p:cNvSpPr txBox="1"/>
              <p:nvPr/>
            </p:nvSpPr>
            <p:spPr>
              <a:xfrm>
                <a:off x="554006" y="2583404"/>
                <a:ext cx="27719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a)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𝐴𝐵𝑀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 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𝐸𝐶𝑀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ó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902A99F3-6A44-43F0-9976-5855F9ABE0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006" y="2583404"/>
                <a:ext cx="2771963" cy="369332"/>
              </a:xfrm>
              <a:prstGeom prst="rect">
                <a:avLst/>
              </a:prstGeom>
              <a:blipFill>
                <a:blip r:embed="rId4"/>
                <a:stretch>
                  <a:fillRect l="-1978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54A0CD06-371E-437C-974A-9F8C7946FAAF}"/>
                  </a:ext>
                </a:extLst>
              </p:cNvPr>
              <p:cNvSpPr txBox="1"/>
              <p:nvPr/>
            </p:nvSpPr>
            <p:spPr>
              <a:xfrm>
                <a:off x="720492" y="2986859"/>
                <a:ext cx="1617751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𝐵𝑀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𝐶𝑀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e>
                              <m:acc>
                                <m:accPr>
                                  <m:chr m:val="̂"/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𝐴𝑀𝐵</m:t>
                                  </m:r>
                                </m:e>
                              </m:acc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𝐸𝑀𝐶</m:t>
                                  </m:r>
                                </m:e>
                              </m:acc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𝑀𝐴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𝑀𝐸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54A0CD06-371E-437C-974A-9F8C7946FA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492" y="2986859"/>
                <a:ext cx="1617751" cy="8842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Hộp Văn bản 18">
                <a:extLst>
                  <a:ext uri="{FF2B5EF4-FFF2-40B4-BE49-F238E27FC236}">
                    <a16:creationId xmlns:a16="http://schemas.microsoft.com/office/drawing/2014/main" id="{63611408-F54E-4EA2-978C-3FDA86B6E239}"/>
                  </a:ext>
                </a:extLst>
              </p:cNvPr>
              <p:cNvSpPr txBox="1"/>
              <p:nvPr/>
            </p:nvSpPr>
            <p:spPr>
              <a:xfrm>
                <a:off x="2194575" y="3232845"/>
                <a:ext cx="30815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𝐴𝐵𝑀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𝐸𝐶𝑀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Hộp Văn bản 18">
                <a:extLst>
                  <a:ext uri="{FF2B5EF4-FFF2-40B4-BE49-F238E27FC236}">
                    <a16:creationId xmlns:a16="http://schemas.microsoft.com/office/drawing/2014/main" id="{63611408-F54E-4EA2-978C-3FDA86B6E2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4575" y="3232845"/>
                <a:ext cx="3081528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Hộp Văn bản 19">
                <a:extLst>
                  <a:ext uri="{FF2B5EF4-FFF2-40B4-BE49-F238E27FC236}">
                    <a16:creationId xmlns:a16="http://schemas.microsoft.com/office/drawing/2014/main" id="{6BA2E635-25FB-49BB-A0D3-88845658F68F}"/>
                  </a:ext>
                </a:extLst>
              </p:cNvPr>
              <p:cNvSpPr txBox="1"/>
              <p:nvPr/>
            </p:nvSpPr>
            <p:spPr>
              <a:xfrm>
                <a:off x="4968991" y="3232845"/>
                <a:ext cx="35623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(2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𝑛h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ươ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ứ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Hộp Văn bản 19">
                <a:extLst>
                  <a:ext uri="{FF2B5EF4-FFF2-40B4-BE49-F238E27FC236}">
                    <a16:creationId xmlns:a16="http://schemas.microsoft.com/office/drawing/2014/main" id="{6BA2E635-25FB-49BB-A0D3-88845658F6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991" y="3232845"/>
                <a:ext cx="3562390" cy="369332"/>
              </a:xfrm>
              <a:prstGeom prst="rect">
                <a:avLst/>
              </a:prstGeom>
              <a:blipFill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Hộp Văn bản 20">
                <a:extLst>
                  <a:ext uri="{FF2B5EF4-FFF2-40B4-BE49-F238E27FC236}">
                    <a16:creationId xmlns:a16="http://schemas.microsoft.com/office/drawing/2014/main" id="{5C2D0760-F6D3-49C5-9BDA-0100759222BF}"/>
                  </a:ext>
                </a:extLst>
              </p:cNvPr>
              <p:cNvSpPr txBox="1"/>
              <p:nvPr/>
            </p:nvSpPr>
            <p:spPr>
              <a:xfrm>
                <a:off x="554007" y="3909001"/>
                <a:ext cx="27719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b) </a:t>
                </a:r>
                <a:r>
                  <a:rPr lang="en-US" dirty="0" err="1"/>
                  <a:t>Vì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𝐴𝐵𝑀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𝐸𝐶𝑀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mt</a:t>
                </a:r>
              </a:p>
            </p:txBody>
          </p:sp>
        </mc:Choice>
        <mc:Fallback xmlns="">
          <p:sp>
            <p:nvSpPr>
              <p:cNvPr id="21" name="Hộp Văn bản 20">
                <a:extLst>
                  <a:ext uri="{FF2B5EF4-FFF2-40B4-BE49-F238E27FC236}">
                    <a16:creationId xmlns:a16="http://schemas.microsoft.com/office/drawing/2014/main" id="{5C2D0760-F6D3-49C5-9BDA-0100759222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007" y="3909001"/>
                <a:ext cx="2771963" cy="369332"/>
              </a:xfrm>
              <a:prstGeom prst="rect">
                <a:avLst/>
              </a:prstGeom>
              <a:blipFill>
                <a:blip r:embed="rId8"/>
                <a:stretch>
                  <a:fillRect l="-197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Hộp Văn bản 21">
                <a:extLst>
                  <a:ext uri="{FF2B5EF4-FFF2-40B4-BE49-F238E27FC236}">
                    <a16:creationId xmlns:a16="http://schemas.microsoft.com/office/drawing/2014/main" id="{8D1A9F1B-C9C6-498F-B0F4-4B098052E16C}"/>
                  </a:ext>
                </a:extLst>
              </p:cNvPr>
              <p:cNvSpPr txBox="1"/>
              <p:nvPr/>
            </p:nvSpPr>
            <p:spPr>
              <a:xfrm>
                <a:off x="3032774" y="3909001"/>
                <a:ext cx="4023949" cy="378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acc>
                        <m:accPr>
                          <m:chr m:val="̂"/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𝐵𝐴𝑀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𝐶𝐸𝑀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(2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ó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ươ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ứ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Hộp Văn bản 21">
                <a:extLst>
                  <a:ext uri="{FF2B5EF4-FFF2-40B4-BE49-F238E27FC236}">
                    <a16:creationId xmlns:a16="http://schemas.microsoft.com/office/drawing/2014/main" id="{8D1A9F1B-C9C6-498F-B0F4-4B098052E1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2774" y="3909001"/>
                <a:ext cx="4023949" cy="378630"/>
              </a:xfrm>
              <a:prstGeom prst="rect">
                <a:avLst/>
              </a:prstGeom>
              <a:blipFill>
                <a:blip r:embed="rId9"/>
                <a:stretch>
                  <a:fillRect t="-1613" b="-145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0714BA8F-8FDD-41E9-8779-251AA5F5BC77}"/>
              </a:ext>
            </a:extLst>
          </p:cNvPr>
          <p:cNvSpPr txBox="1"/>
          <p:nvPr/>
        </p:nvSpPr>
        <p:spPr>
          <a:xfrm>
            <a:off x="1266848" y="4234113"/>
            <a:ext cx="3377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Mà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2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góc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này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ở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vị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trí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so le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trong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Hộp Văn bản 23">
                <a:extLst>
                  <a:ext uri="{FF2B5EF4-FFF2-40B4-BE49-F238E27FC236}">
                    <a16:creationId xmlns:a16="http://schemas.microsoft.com/office/drawing/2014/main" id="{578CCBC5-B3BB-4E28-8060-83085CE23169}"/>
                  </a:ext>
                </a:extLst>
              </p:cNvPr>
              <p:cNvSpPr txBox="1"/>
              <p:nvPr/>
            </p:nvSpPr>
            <p:spPr>
              <a:xfrm>
                <a:off x="4038811" y="4260872"/>
                <a:ext cx="35623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∕∕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…)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Hộp Văn bản 23">
                <a:extLst>
                  <a:ext uri="{FF2B5EF4-FFF2-40B4-BE49-F238E27FC236}">
                    <a16:creationId xmlns:a16="http://schemas.microsoft.com/office/drawing/2014/main" id="{578CCBC5-B3BB-4E28-8060-83085CE231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811" y="4260872"/>
                <a:ext cx="3562390" cy="369332"/>
              </a:xfrm>
              <a:prstGeom prst="rect">
                <a:avLst/>
              </a:prstGeom>
              <a:blipFill>
                <a:blip r:embed="rId10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Hộp Văn bản 25">
            <a:extLst>
              <a:ext uri="{FF2B5EF4-FFF2-40B4-BE49-F238E27FC236}">
                <a16:creationId xmlns:a16="http://schemas.microsoft.com/office/drawing/2014/main" id="{F78DBF3C-E074-4F75-845D-741E0EFEA957}"/>
              </a:ext>
            </a:extLst>
          </p:cNvPr>
          <p:cNvSpPr txBox="1"/>
          <p:nvPr/>
        </p:nvSpPr>
        <p:spPr>
          <a:xfrm>
            <a:off x="554007" y="4656963"/>
            <a:ext cx="61630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 Ta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Cx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// AB (GT)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Hộp Văn bản 26">
                <a:extLst>
                  <a:ext uri="{FF2B5EF4-FFF2-40B4-BE49-F238E27FC236}">
                    <a16:creationId xmlns:a16="http://schemas.microsoft.com/office/drawing/2014/main" id="{39FD27ED-066A-4877-9643-97D8F9C3E0EF}"/>
                  </a:ext>
                </a:extLst>
              </p:cNvPr>
              <p:cNvSpPr txBox="1"/>
              <p:nvPr/>
            </p:nvSpPr>
            <p:spPr>
              <a:xfrm>
                <a:off x="608870" y="4981549"/>
                <a:ext cx="4023949" cy="378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acc>
                        <m:accPr>
                          <m:chr m:val="̂"/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𝐵𝐴𝐶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𝐴𝐶𝐷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(2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ó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𝑠𝑜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𝑡𝑟𝑜𝑛𝑔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7" name="Hộp Văn bản 26">
                <a:extLst>
                  <a:ext uri="{FF2B5EF4-FFF2-40B4-BE49-F238E27FC236}">
                    <a16:creationId xmlns:a16="http://schemas.microsoft.com/office/drawing/2014/main" id="{39FD27ED-066A-4877-9643-97D8F9C3E0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870" y="4981549"/>
                <a:ext cx="4023949" cy="378630"/>
              </a:xfrm>
              <a:prstGeom prst="rect">
                <a:avLst/>
              </a:prstGeom>
              <a:blipFill>
                <a:blip r:embed="rId11"/>
                <a:stretch>
                  <a:fillRect t="-1613" b="-1451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Hộp Văn bản 27">
                <a:extLst>
                  <a:ext uri="{FF2B5EF4-FFF2-40B4-BE49-F238E27FC236}">
                    <a16:creationId xmlns:a16="http://schemas.microsoft.com/office/drawing/2014/main" id="{8AE20541-EC8F-4A73-ABA0-227D492C7373}"/>
                  </a:ext>
                </a:extLst>
              </p:cNvPr>
              <p:cNvSpPr txBox="1"/>
              <p:nvPr/>
            </p:nvSpPr>
            <p:spPr>
              <a:xfrm>
                <a:off x="758089" y="5339082"/>
                <a:ext cx="22746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Xét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 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𝐶𝐷𝐼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ó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8" name="Hộp Văn bản 27">
                <a:extLst>
                  <a:ext uri="{FF2B5EF4-FFF2-40B4-BE49-F238E27FC236}">
                    <a16:creationId xmlns:a16="http://schemas.microsoft.com/office/drawing/2014/main" id="{8AE20541-EC8F-4A73-ABA0-227D492C73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089" y="5339082"/>
                <a:ext cx="2274685" cy="369332"/>
              </a:xfrm>
              <a:prstGeom prst="rect">
                <a:avLst/>
              </a:prstGeom>
              <a:blipFill>
                <a:blip r:embed="rId12"/>
                <a:stretch>
                  <a:fillRect l="-2139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Hộp Văn bản 28">
                <a:extLst>
                  <a:ext uri="{FF2B5EF4-FFF2-40B4-BE49-F238E27FC236}">
                    <a16:creationId xmlns:a16="http://schemas.microsoft.com/office/drawing/2014/main" id="{E56D4887-B617-42DA-80B9-632DF6268D37}"/>
                  </a:ext>
                </a:extLst>
              </p:cNvPr>
              <p:cNvSpPr txBox="1"/>
              <p:nvPr/>
            </p:nvSpPr>
            <p:spPr>
              <a:xfrm>
                <a:off x="357251" y="5738968"/>
                <a:ext cx="1977593" cy="8989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acc>
                                <m:accPr>
                                  <m:chr m:val="̂"/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𝐵𝐴𝐶</m:t>
                                  </m:r>
                                </m:e>
                              </m:acc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𝐴𝐶𝐷</m:t>
                                  </m:r>
                                </m:e>
                              </m:acc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𝑐𝑚𝑡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e>
                              <m:acc>
                                <m:accPr>
                                  <m:chr m:val="̂"/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𝐴𝐼𝐵</m:t>
                                  </m:r>
                                </m:e>
                              </m:acc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𝐶𝐼𝐷</m:t>
                                  </m:r>
                                </m:e>
                              </m:acc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đ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𝐴𝐼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𝐶𝐼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9" name="Hộp Văn bản 28">
                <a:extLst>
                  <a:ext uri="{FF2B5EF4-FFF2-40B4-BE49-F238E27FC236}">
                    <a16:creationId xmlns:a16="http://schemas.microsoft.com/office/drawing/2014/main" id="{E56D4887-B617-42DA-80B9-632DF6268D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51" y="5738968"/>
                <a:ext cx="1977593" cy="89896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Hộp Văn bản 29">
                <a:extLst>
                  <a:ext uri="{FF2B5EF4-FFF2-40B4-BE49-F238E27FC236}">
                    <a16:creationId xmlns:a16="http://schemas.microsoft.com/office/drawing/2014/main" id="{9CDCD6FD-757F-4271-9940-B433C192DD09}"/>
                  </a:ext>
                </a:extLst>
              </p:cNvPr>
              <p:cNvSpPr txBox="1"/>
              <p:nvPr/>
            </p:nvSpPr>
            <p:spPr>
              <a:xfrm>
                <a:off x="2094771" y="6021119"/>
                <a:ext cx="30815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𝐴𝐵𝐼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𝐶𝐷𝐼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Hộp Văn bản 29">
                <a:extLst>
                  <a:ext uri="{FF2B5EF4-FFF2-40B4-BE49-F238E27FC236}">
                    <a16:creationId xmlns:a16="http://schemas.microsoft.com/office/drawing/2014/main" id="{9CDCD6FD-757F-4271-9940-B433C192DD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4771" y="6021119"/>
                <a:ext cx="3081528" cy="369332"/>
              </a:xfrm>
              <a:prstGeom prst="rect">
                <a:avLst/>
              </a:prstGeom>
              <a:blipFill>
                <a:blip r:embed="rId1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Hộp Văn bản 30">
                <a:extLst>
                  <a:ext uri="{FF2B5EF4-FFF2-40B4-BE49-F238E27FC236}">
                    <a16:creationId xmlns:a16="http://schemas.microsoft.com/office/drawing/2014/main" id="{CF3B4458-DE64-410B-B643-69E05AFE2836}"/>
                  </a:ext>
                </a:extLst>
              </p:cNvPr>
              <p:cNvSpPr txBox="1"/>
              <p:nvPr/>
            </p:nvSpPr>
            <p:spPr>
              <a:xfrm>
                <a:off x="4801351" y="6062621"/>
                <a:ext cx="35623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𝐼𝐷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(2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𝑛h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ươ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ứ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Hộp Văn bản 30">
                <a:extLst>
                  <a:ext uri="{FF2B5EF4-FFF2-40B4-BE49-F238E27FC236}">
                    <a16:creationId xmlns:a16="http://schemas.microsoft.com/office/drawing/2014/main" id="{CF3B4458-DE64-410B-B643-69E05AFE28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1351" y="6062621"/>
                <a:ext cx="3562390" cy="369332"/>
              </a:xfrm>
              <a:prstGeom prst="rect">
                <a:avLst/>
              </a:prstGeom>
              <a:blipFill>
                <a:blip r:embed="rId1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Hộp Văn bản 24">
            <a:extLst>
              <a:ext uri="{FF2B5EF4-FFF2-40B4-BE49-F238E27FC236}">
                <a16:creationId xmlns:a16="http://schemas.microsoft.com/office/drawing/2014/main" id="{8159DFB0-287E-446B-B541-CDBF01FB4687}"/>
              </a:ext>
            </a:extLst>
          </p:cNvPr>
          <p:cNvSpPr txBox="1"/>
          <p:nvPr/>
        </p:nvSpPr>
        <p:spPr>
          <a:xfrm>
            <a:off x="608869" y="2227510"/>
            <a:ext cx="3897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Giải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13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  <p:bldP spid="15" grpId="0"/>
      <p:bldP spid="19" grpId="0"/>
      <p:bldP spid="20" grpId="0"/>
      <p:bldP spid="21" grpId="0"/>
      <p:bldP spid="22" grpId="0"/>
      <p:bldP spid="16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CAF34CAA-A462-4CA1-A21A-417CD7987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416" y="289433"/>
            <a:ext cx="7423702" cy="2162234"/>
          </a:xfrm>
        </p:spPr>
        <p:txBody>
          <a:bodyPr/>
          <a:lstStyle/>
          <a:p>
            <a:pPr marL="0" marR="0" indent="0" algn="just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Bài</a:t>
            </a:r>
            <a:r>
              <a:rPr lang="fr-FR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2: Cho </a:t>
            </a:r>
            <a:r>
              <a:rPr lang="fr-FR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góc</a:t>
            </a:r>
            <a:r>
              <a:rPr lang="fr-FR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fr-FR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xAy</a:t>
            </a:r>
            <a:r>
              <a:rPr lang="fr-FR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fr-FR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vuông</a:t>
            </a:r>
            <a:r>
              <a:rPr lang="fr-FR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, At là </a:t>
            </a:r>
            <a:r>
              <a:rPr lang="fr-FR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tia</a:t>
            </a:r>
            <a:r>
              <a:rPr lang="fr-FR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fr-FR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phân</a:t>
            </a:r>
            <a:r>
              <a:rPr lang="fr-FR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fr-FR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giác</a:t>
            </a:r>
            <a:r>
              <a:rPr lang="fr-FR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fr-FR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của</a:t>
            </a:r>
            <a:r>
              <a:rPr lang="fr-FR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fr-FR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góc</a:t>
            </a:r>
            <a:r>
              <a:rPr lang="fr-FR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fr-FR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đó</a:t>
            </a:r>
            <a:r>
              <a:rPr lang="fr-FR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. Qua H </a:t>
            </a:r>
            <a:r>
              <a:rPr lang="fr-FR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thuộc</a:t>
            </a:r>
            <a:r>
              <a:rPr lang="fr-FR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fr-FR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tia</a:t>
            </a:r>
            <a:r>
              <a:rPr lang="fr-FR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At </a:t>
            </a:r>
            <a:r>
              <a:rPr lang="fr-FR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kẻ</a:t>
            </a:r>
            <a:r>
              <a:rPr lang="fr-FR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fr-FR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đường</a:t>
            </a:r>
            <a:r>
              <a:rPr lang="fr-FR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fr-FR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vuông</a:t>
            </a:r>
            <a:r>
              <a:rPr lang="fr-FR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fr-FR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góc</a:t>
            </a:r>
            <a:r>
              <a:rPr lang="fr-FR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At </a:t>
            </a:r>
            <a:r>
              <a:rPr lang="fr-FR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nó</a:t>
            </a:r>
            <a:r>
              <a:rPr lang="fr-FR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fr-FR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cắt</a:t>
            </a:r>
            <a:r>
              <a:rPr lang="fr-FR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Ax, Ay </a:t>
            </a:r>
            <a:r>
              <a:rPr lang="fr-FR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theo</a:t>
            </a:r>
            <a:r>
              <a:rPr lang="fr-FR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fr-FR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thứ</a:t>
            </a:r>
            <a:r>
              <a:rPr lang="fr-FR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fr-FR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tự</a:t>
            </a:r>
            <a:r>
              <a:rPr lang="fr-FR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B, C. </a:t>
            </a:r>
            <a:endParaRPr lang="en-US" sz="1800" dirty="0"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marR="0" indent="0" algn="just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a) </a:t>
            </a:r>
            <a:r>
              <a:rPr lang="en-US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Chứng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minh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AB = AC</a:t>
            </a:r>
          </a:p>
          <a:p>
            <a:pPr marL="0" marR="0" indent="0" algn="just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b) </a:t>
            </a:r>
            <a:r>
              <a:rPr lang="en-US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Lấy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D </a:t>
            </a:r>
            <a:r>
              <a:rPr lang="en-US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thuộc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tia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At. </a:t>
            </a:r>
            <a:r>
              <a:rPr lang="en-US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Chứng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minh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DB = DC</a:t>
            </a:r>
          </a:p>
          <a:p>
            <a:pPr marL="0" indent="0">
              <a:buNone/>
            </a:pP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c) Khi  D </a:t>
            </a:r>
            <a:r>
              <a:rPr lang="en-US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thuộc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tia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đối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của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HA </a:t>
            </a:r>
            <a:r>
              <a:rPr lang="en-US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và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HD = HA. </a:t>
            </a:r>
            <a:r>
              <a:rPr lang="en-US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Chứng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minh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góc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BDC </a:t>
            </a:r>
            <a:r>
              <a:rPr lang="en-US" sz="1800" dirty="0" err="1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bằng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90</a:t>
            </a:r>
            <a:r>
              <a:rPr lang="en-US" sz="1800" baseline="3000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Bảng 6">
                <a:extLst>
                  <a:ext uri="{FF2B5EF4-FFF2-40B4-BE49-F238E27FC236}">
                    <a16:creationId xmlns:a16="http://schemas.microsoft.com/office/drawing/2014/main" id="{C0A2F772-894F-43F7-92EF-492EEA4B17D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41339297"/>
                  </p:ext>
                </p:extLst>
              </p:nvPr>
            </p:nvGraphicFramePr>
            <p:xfrm>
              <a:off x="8182960" y="164569"/>
              <a:ext cx="3726587" cy="15161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623733">
                      <a:extLst>
                        <a:ext uri="{9D8B030D-6E8A-4147-A177-3AD203B41FA5}">
                          <a16:colId xmlns:a16="http://schemas.microsoft.com/office/drawing/2014/main" val="3587152933"/>
                        </a:ext>
                      </a:extLst>
                    </a:gridCol>
                    <a:gridCol w="3102854">
                      <a:extLst>
                        <a:ext uri="{9D8B030D-6E8A-4147-A177-3AD203B41FA5}">
                          <a16:colId xmlns:a16="http://schemas.microsoft.com/office/drawing/2014/main" val="3716126004"/>
                        </a:ext>
                      </a:extLst>
                    </a:gridCol>
                  </a:tblGrid>
                  <a:tr h="761613">
                    <a:tc>
                      <a:txBody>
                        <a:bodyPr/>
                        <a:lstStyle/>
                        <a:p>
                          <a:r>
                            <a:rPr lang="en-US" sz="1200" b="0" dirty="0"/>
                            <a:t>GT</a:t>
                          </a:r>
                          <a:endParaRPr lang="en-US" sz="12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200" b="0" smtClean="0">
                                      <a:latin typeface="Cambria Math" panose="02040503050406030204" pitchFamily="18" charset="0"/>
                                    </a:rPr>
                                    <m:t>𝑥𝐴𝑦</m:t>
                                  </m:r>
                                </m:e>
                              </m:acc>
                              <m:r>
                                <a:rPr lang="en-US" sz="1200" b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smtClean="0">
                                      <a:latin typeface="Cambria Math" panose="02040503050406030204" pitchFamily="18" charset="0"/>
                                    </a:rPr>
                                    <m:t>90</m:t>
                                  </m:r>
                                </m:e>
                                <m:sup>
                                  <m:r>
                                    <a:rPr lang="en-US" sz="1200" b="0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200" b="0" dirty="0"/>
                            <a:t>, At </a:t>
                          </a:r>
                          <a:r>
                            <a:rPr lang="en-US" sz="1200" b="0" dirty="0" err="1"/>
                            <a:t>là</a:t>
                          </a:r>
                          <a:r>
                            <a:rPr lang="en-US" sz="1200" b="0" baseline="0" dirty="0"/>
                            <a:t> </a:t>
                          </a:r>
                          <a:r>
                            <a:rPr lang="en-US" sz="1200" b="0" baseline="0" dirty="0" err="1"/>
                            <a:t>phân</a:t>
                          </a:r>
                          <a:r>
                            <a:rPr lang="en-US" sz="1200" b="0" baseline="0" dirty="0"/>
                            <a:t> </a:t>
                          </a:r>
                          <a:r>
                            <a:rPr lang="en-US" sz="1200" b="0" baseline="0" dirty="0" err="1"/>
                            <a:t>giác</a:t>
                          </a:r>
                          <a:r>
                            <a:rPr lang="en-US" sz="1200" b="0" baseline="0" dirty="0"/>
                            <a:t> </a:t>
                          </a:r>
                          <a:r>
                            <a:rPr lang="en-US" sz="1200" b="0" baseline="0" dirty="0" err="1"/>
                            <a:t>của</a:t>
                          </a:r>
                          <a:r>
                            <a:rPr lang="en-US" sz="1200" b="0" baseline="0" dirty="0"/>
                            <a:t> </a:t>
                          </a:r>
                          <a:r>
                            <a:rPr lang="en-US" sz="1200" b="0" baseline="0" dirty="0" err="1"/>
                            <a:t>góc</a:t>
                          </a:r>
                          <a:r>
                            <a:rPr lang="en-US" sz="1200" b="0" baseline="0" dirty="0"/>
                            <a:t>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200" b="0" smtClean="0">
                                      <a:latin typeface="Cambria Math" panose="02040503050406030204" pitchFamily="18" charset="0"/>
                                    </a:rPr>
                                    <m:t>𝑥𝐴𝑦</m:t>
                                  </m:r>
                                </m:e>
                              </m:acc>
                            </m:oMath>
                          </a14:m>
                          <a:endParaRPr lang="en-US" sz="1200" b="0" dirty="0"/>
                        </a:p>
                        <a:p>
                          <a:r>
                            <a:rPr lang="en-US" sz="1200" b="0" dirty="0"/>
                            <a:t>BC</a:t>
                          </a:r>
                          <a14:m>
                            <m:oMath xmlns:m="http://schemas.openxmlformats.org/officeDocument/2006/math">
                              <m:r>
                                <a:rPr lang="en-US" sz="1200" b="0" smtClean="0">
                                  <a:latin typeface="Cambria Math" panose="02040503050406030204" pitchFamily="18" charset="0"/>
                                </a:rPr>
                                <m:t>⊥</m:t>
                              </m:r>
                              <m:r>
                                <a:rPr lang="en-US" sz="1200" b="0" smtClean="0">
                                  <a:latin typeface="Cambria Math" panose="02040503050406030204" pitchFamily="18" charset="0"/>
                                </a:rPr>
                                <m:t>𝐴𝑡</m:t>
                              </m:r>
                              <m:r>
                                <a:rPr lang="en-US" sz="1200" b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200" b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200" b="0" smtClean="0">
                                  <a:latin typeface="Cambria Math" panose="02040503050406030204" pitchFamily="18" charset="0"/>
                                </a:rPr>
                                <m:t>ạ</m:t>
                              </m:r>
                              <m:r>
                                <a:rPr lang="en-US" sz="1200" b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200" b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200" b="0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  <m:r>
                                <a:rPr lang="en-US" sz="1200" b="0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1200" b="0" smtClean="0">
                                  <a:latin typeface="Cambria Math" panose="02040503050406030204" pitchFamily="18" charset="0"/>
                                </a:rPr>
                                <m:t>𝐻𝐴</m:t>
                              </m:r>
                              <m:r>
                                <a:rPr lang="en-US" sz="1200" b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200" b="0" smtClean="0">
                                  <a:latin typeface="Cambria Math" panose="02040503050406030204" pitchFamily="18" charset="0"/>
                                </a:rPr>
                                <m:t>𝐻𝐷</m:t>
                              </m:r>
                            </m:oMath>
                          </a14:m>
                          <a:endParaRPr lang="en-US" sz="12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84216465"/>
                      </a:ext>
                    </a:extLst>
                  </a:tr>
                  <a:tr h="754507">
                    <a:tc>
                      <a:txBody>
                        <a:bodyPr/>
                        <a:lstStyle/>
                        <a:p>
                          <a:r>
                            <a:rPr lang="en-US" sz="1200" b="0" dirty="0"/>
                            <a:t>KL</a:t>
                          </a:r>
                          <a:endParaRPr lang="en-US" sz="12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b="0" kern="1200" dirty="0">
                              <a:solidFill>
                                <a:schemeClr val="dk1"/>
                              </a:solidFill>
                              <a:effectLst/>
                            </a:rPr>
                            <a:t>a) AB = AC</a:t>
                          </a:r>
                        </a:p>
                        <a:p>
                          <a:r>
                            <a:rPr lang="en-US" sz="1200" b="0" kern="1200" dirty="0">
                              <a:solidFill>
                                <a:schemeClr val="dk1"/>
                              </a:solidFill>
                              <a:effectLst/>
                            </a:rPr>
                            <a:t>b) DB = DC</a:t>
                          </a:r>
                        </a:p>
                        <a:p>
                          <a:r>
                            <a:rPr lang="en-US" sz="1200" b="0" kern="1200" dirty="0">
                              <a:solidFill>
                                <a:schemeClr val="dk1"/>
                              </a:solidFill>
                              <a:effectLst/>
                            </a:rPr>
                            <a:t>c)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200" b="0" smtClean="0">
                                      <a:latin typeface="Cambria Math" panose="02040503050406030204" pitchFamily="18" charset="0"/>
                                    </a:rPr>
                                    <m:t>𝐵𝐷𝐶</m:t>
                                  </m:r>
                                </m:e>
                              </m:acc>
                              <m:r>
                                <a:rPr lang="en-US" sz="1200" b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smtClean="0">
                                      <a:latin typeface="Cambria Math" panose="02040503050406030204" pitchFamily="18" charset="0"/>
                                    </a:rPr>
                                    <m:t>90</m:t>
                                  </m:r>
                                </m:e>
                                <m:sup>
                                  <m:r>
                                    <a:rPr lang="en-US" sz="1200" b="0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oMath>
                          </a14:m>
                          <a:endParaRPr lang="en-US" sz="1200" b="0" kern="1200" dirty="0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59232144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Bảng 6">
                <a:extLst>
                  <a:ext uri="{FF2B5EF4-FFF2-40B4-BE49-F238E27FC236}">
                    <a16:creationId xmlns:a16="http://schemas.microsoft.com/office/drawing/2014/main" id="{C0A2F772-894F-43F7-92EF-492EEA4B17D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41339297"/>
                  </p:ext>
                </p:extLst>
              </p:nvPr>
            </p:nvGraphicFramePr>
            <p:xfrm>
              <a:off x="8182960" y="164569"/>
              <a:ext cx="3726587" cy="15161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623733">
                      <a:extLst>
                        <a:ext uri="{9D8B030D-6E8A-4147-A177-3AD203B41FA5}">
                          <a16:colId xmlns:a16="http://schemas.microsoft.com/office/drawing/2014/main" val="3587152933"/>
                        </a:ext>
                      </a:extLst>
                    </a:gridCol>
                    <a:gridCol w="3102854">
                      <a:extLst>
                        <a:ext uri="{9D8B030D-6E8A-4147-A177-3AD203B41FA5}">
                          <a16:colId xmlns:a16="http://schemas.microsoft.com/office/drawing/2014/main" val="3716126004"/>
                        </a:ext>
                      </a:extLst>
                    </a:gridCol>
                  </a:tblGrid>
                  <a:tr h="761613">
                    <a:tc>
                      <a:txBody>
                        <a:bodyPr/>
                        <a:lstStyle/>
                        <a:p>
                          <a:r>
                            <a:rPr lang="en-US" sz="1200" b="0" dirty="0"/>
                            <a:t>GT</a:t>
                          </a:r>
                          <a:endParaRPr lang="en-US" sz="12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" r="-196" b="-992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84216465"/>
                      </a:ext>
                    </a:extLst>
                  </a:tr>
                  <a:tr h="754507">
                    <a:tc>
                      <a:txBody>
                        <a:bodyPr/>
                        <a:lstStyle/>
                        <a:p>
                          <a:r>
                            <a:rPr lang="en-US" sz="1200" b="0" dirty="0"/>
                            <a:t>KL</a:t>
                          </a:r>
                          <a:endParaRPr lang="en-US" sz="12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20000" t="-101613" r="-196" b="-8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92321442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2050" name="Picture 43">
            <a:extLst>
              <a:ext uri="{FF2B5EF4-FFF2-40B4-BE49-F238E27FC236}">
                <a16:creationId xmlns:a16="http://schemas.microsoft.com/office/drawing/2014/main" id="{7F01B0EA-4D2A-4399-B7E3-F6E8D53116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8983" y="1243500"/>
            <a:ext cx="1924299" cy="1804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504C01B2-EE28-4635-BAF1-89A7AA0E47F3}"/>
                  </a:ext>
                </a:extLst>
              </p:cNvPr>
              <p:cNvSpPr txBox="1"/>
              <p:nvPr/>
            </p:nvSpPr>
            <p:spPr>
              <a:xfrm>
                <a:off x="280416" y="2606832"/>
                <a:ext cx="27719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a)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𝐴𝐻𝐵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 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𝐴𝐻𝐶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ó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504C01B2-EE28-4635-BAF1-89A7AA0E47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416" y="2606832"/>
                <a:ext cx="2771963" cy="369332"/>
              </a:xfrm>
              <a:prstGeom prst="rect">
                <a:avLst/>
              </a:prstGeom>
              <a:blipFill>
                <a:blip r:embed="rId4"/>
                <a:stretch>
                  <a:fillRect l="-1758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4AD59618-F7C1-4836-86AE-4034FDB1BCC4}"/>
                  </a:ext>
                </a:extLst>
              </p:cNvPr>
              <p:cNvSpPr txBox="1"/>
              <p:nvPr/>
            </p:nvSpPr>
            <p:spPr>
              <a:xfrm>
                <a:off x="280416" y="2976164"/>
                <a:ext cx="5023426" cy="5989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à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â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ó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𝑥𝐴𝑦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b="0" dirty="0"/>
              </a:p>
              <a:p>
                <a:r>
                  <a:rPr lang="en-US" dirty="0" err="1"/>
                  <a:t>Cạnh</a:t>
                </a:r>
                <a:r>
                  <a:rPr lang="en-US" dirty="0"/>
                  <a:t> AH </a:t>
                </a:r>
                <a:r>
                  <a:rPr lang="en-US" dirty="0" err="1"/>
                  <a:t>chung</a:t>
                </a:r>
                <a:r>
                  <a:rPr lang="en-US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𝐴𝐻𝐵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𝐴𝐻𝐶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𝐵𝐶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4AD59618-F7C1-4836-86AE-4034FDB1BC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416" y="2976164"/>
                <a:ext cx="5023426" cy="598947"/>
              </a:xfrm>
              <a:prstGeom prst="rect">
                <a:avLst/>
              </a:prstGeom>
              <a:blipFill>
                <a:blip r:embed="rId5"/>
                <a:stretch>
                  <a:fillRect l="-2791" t="-6122" r="-1214" b="-244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7C615485-2B0F-4E84-9FD0-BDDF3A71144F}"/>
                  </a:ext>
                </a:extLst>
              </p:cNvPr>
              <p:cNvSpPr txBox="1"/>
              <p:nvPr/>
            </p:nvSpPr>
            <p:spPr>
              <a:xfrm>
                <a:off x="5249990" y="3275637"/>
                <a:ext cx="28925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𝐴𝐻𝐵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𝐴𝐻𝐶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7C615485-2B0F-4E84-9FD0-BDDF3A711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9990" y="3275637"/>
                <a:ext cx="2892550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05DB397D-26AA-491D-9D2C-6C8852EC0160}"/>
                  </a:ext>
                </a:extLst>
              </p:cNvPr>
              <p:cNvSpPr txBox="1"/>
              <p:nvPr/>
            </p:nvSpPr>
            <p:spPr>
              <a:xfrm>
                <a:off x="7961716" y="3275637"/>
                <a:ext cx="35623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(2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𝑛h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ươ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ứ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05DB397D-26AA-491D-9D2C-6C8852EC01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1716" y="3275637"/>
                <a:ext cx="3562390" cy="369332"/>
              </a:xfrm>
              <a:prstGeom prst="rect">
                <a:avLst/>
              </a:prstGeom>
              <a:blipFill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Hộp Văn bản 16">
                <a:extLst>
                  <a:ext uri="{FF2B5EF4-FFF2-40B4-BE49-F238E27FC236}">
                    <a16:creationId xmlns:a16="http://schemas.microsoft.com/office/drawing/2014/main" id="{48495B79-44AA-4080-BCF6-029FBB1EFED7}"/>
                  </a:ext>
                </a:extLst>
              </p:cNvPr>
              <p:cNvSpPr txBox="1"/>
              <p:nvPr/>
            </p:nvSpPr>
            <p:spPr>
              <a:xfrm>
                <a:off x="280416" y="3645520"/>
                <a:ext cx="27719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b)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𝐴𝐵𝐷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 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𝐴𝐶𝐷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ó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7" name="Hộp Văn bản 16">
                <a:extLst>
                  <a:ext uri="{FF2B5EF4-FFF2-40B4-BE49-F238E27FC236}">
                    <a16:creationId xmlns:a16="http://schemas.microsoft.com/office/drawing/2014/main" id="{48495B79-44AA-4080-BCF6-029FBB1EFE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416" y="3645520"/>
                <a:ext cx="2771963" cy="369332"/>
              </a:xfrm>
              <a:prstGeom prst="rect">
                <a:avLst/>
              </a:prstGeom>
              <a:blipFill>
                <a:blip r:embed="rId8"/>
                <a:stretch>
                  <a:fillRect l="-175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D2BD4AC4-97EC-4864-BE59-3FF05E8B7B34}"/>
                  </a:ext>
                </a:extLst>
              </p:cNvPr>
              <p:cNvSpPr txBox="1"/>
              <p:nvPr/>
            </p:nvSpPr>
            <p:spPr>
              <a:xfrm>
                <a:off x="282454" y="4074776"/>
                <a:ext cx="3608680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𝐴𝐵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𝐴𝐶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(2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𝑛h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ươ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ứ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en-US" dirty="0"/>
                                <m:t> </m:t>
                              </m:r>
                            </m:e>
                            <m:e>
                              <m:acc>
                                <m:accPr>
                                  <m:chr m:val="̂"/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𝐴𝑡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à 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𝑝h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â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𝑔𝑖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á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ó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𝑥𝐴𝑦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𝑛h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𝐴𝐷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𝑐h𝑢𝑛𝑔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D2BD4AC4-97EC-4864-BE59-3FF05E8B7B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454" y="4074776"/>
                <a:ext cx="3608680" cy="88428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Hộp Văn bản 21">
                <a:extLst>
                  <a:ext uri="{FF2B5EF4-FFF2-40B4-BE49-F238E27FC236}">
                    <a16:creationId xmlns:a16="http://schemas.microsoft.com/office/drawing/2014/main" id="{A30414BC-C13D-4D8E-BF74-BDF5A61EFEE4}"/>
                  </a:ext>
                </a:extLst>
              </p:cNvPr>
              <p:cNvSpPr txBox="1"/>
              <p:nvPr/>
            </p:nvSpPr>
            <p:spPr>
              <a:xfrm>
                <a:off x="3803716" y="4332250"/>
                <a:ext cx="28925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𝐴𝐵𝐷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𝐴𝐶𝐷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2" name="Hộp Văn bản 21">
                <a:extLst>
                  <a:ext uri="{FF2B5EF4-FFF2-40B4-BE49-F238E27FC236}">
                    <a16:creationId xmlns:a16="http://schemas.microsoft.com/office/drawing/2014/main" id="{A30414BC-C13D-4D8E-BF74-BDF5A61EFE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3716" y="4332250"/>
                <a:ext cx="2892550" cy="369332"/>
              </a:xfrm>
              <a:prstGeom prst="rect">
                <a:avLst/>
              </a:prstGeom>
              <a:blipFill>
                <a:blip r:embed="rId10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Hộp Văn bản 22">
                <a:extLst>
                  <a:ext uri="{FF2B5EF4-FFF2-40B4-BE49-F238E27FC236}">
                    <a16:creationId xmlns:a16="http://schemas.microsoft.com/office/drawing/2014/main" id="{DCFD1214-9CB1-4F65-A92B-A8ED6C82E957}"/>
                  </a:ext>
                </a:extLst>
              </p:cNvPr>
              <p:cNvSpPr txBox="1"/>
              <p:nvPr/>
            </p:nvSpPr>
            <p:spPr>
              <a:xfrm>
                <a:off x="6483863" y="4325872"/>
                <a:ext cx="35623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(2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𝑛h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ươ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ứ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Hộp Văn bản 22">
                <a:extLst>
                  <a:ext uri="{FF2B5EF4-FFF2-40B4-BE49-F238E27FC236}">
                    <a16:creationId xmlns:a16="http://schemas.microsoft.com/office/drawing/2014/main" id="{DCFD1214-9CB1-4F65-A92B-A8ED6C82E9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863" y="4325872"/>
                <a:ext cx="3562390" cy="369332"/>
              </a:xfrm>
              <a:prstGeom prst="rect">
                <a:avLst/>
              </a:prstGeom>
              <a:blipFill>
                <a:blip r:embed="rId11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Hộp Văn bản 24">
                <a:extLst>
                  <a:ext uri="{FF2B5EF4-FFF2-40B4-BE49-F238E27FC236}">
                    <a16:creationId xmlns:a16="http://schemas.microsoft.com/office/drawing/2014/main" id="{A0DA37DC-934F-45C6-A980-F703345AC4BB}"/>
                  </a:ext>
                </a:extLst>
              </p:cNvPr>
              <p:cNvSpPr txBox="1"/>
              <p:nvPr/>
            </p:nvSpPr>
            <p:spPr>
              <a:xfrm>
                <a:off x="220122" y="5108897"/>
                <a:ext cx="28925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ea typeface="Cambria Math" panose="02040503050406030204" pitchFamily="18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𝐶𝐻𝐴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𝐶𝐻𝐷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𝑐𝑚𝑡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5" name="Hộp Văn bản 24">
                <a:extLst>
                  <a:ext uri="{FF2B5EF4-FFF2-40B4-BE49-F238E27FC236}">
                    <a16:creationId xmlns:a16="http://schemas.microsoft.com/office/drawing/2014/main" id="{A0DA37DC-934F-45C6-A980-F703345AC4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122" y="5108897"/>
                <a:ext cx="2892550" cy="369332"/>
              </a:xfrm>
              <a:prstGeom prst="rect">
                <a:avLst/>
              </a:prstGeom>
              <a:blipFill>
                <a:blip r:embed="rId12"/>
                <a:stretch>
                  <a:fillRect l="-1684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Hộp Văn bản 25">
                <a:extLst>
                  <a:ext uri="{FF2B5EF4-FFF2-40B4-BE49-F238E27FC236}">
                    <a16:creationId xmlns:a16="http://schemas.microsoft.com/office/drawing/2014/main" id="{8FBABC40-4C6E-4804-B6DD-6494579BA8CE}"/>
                  </a:ext>
                </a:extLst>
              </p:cNvPr>
              <p:cNvSpPr txBox="1"/>
              <p:nvPr/>
            </p:nvSpPr>
            <p:spPr>
              <a:xfrm>
                <a:off x="2617454" y="5114222"/>
                <a:ext cx="71254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ươ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𝑛𝑔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𝐴𝐵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𝑐𝑚𝑡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Hộp Văn bản 25">
                <a:extLst>
                  <a:ext uri="{FF2B5EF4-FFF2-40B4-BE49-F238E27FC236}">
                    <a16:creationId xmlns:a16="http://schemas.microsoft.com/office/drawing/2014/main" id="{8FBABC40-4C6E-4804-B6DD-6494579BA8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7454" y="5114222"/>
                <a:ext cx="7125457" cy="369332"/>
              </a:xfrm>
              <a:prstGeom prst="rect">
                <a:avLst/>
              </a:prstGeom>
              <a:blipFill>
                <a:blip r:embed="rId1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Hộp Văn bản 26">
                <a:extLst>
                  <a:ext uri="{FF2B5EF4-FFF2-40B4-BE49-F238E27FC236}">
                    <a16:creationId xmlns:a16="http://schemas.microsoft.com/office/drawing/2014/main" id="{94CD9873-8C80-44B3-BE38-3A16ACFCBE2F}"/>
                  </a:ext>
                </a:extLst>
              </p:cNvPr>
              <p:cNvSpPr txBox="1"/>
              <p:nvPr/>
            </p:nvSpPr>
            <p:spPr>
              <a:xfrm>
                <a:off x="9079330" y="5119547"/>
                <a:ext cx="35623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𝐷𝐵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Hộp Văn bản 26">
                <a:extLst>
                  <a:ext uri="{FF2B5EF4-FFF2-40B4-BE49-F238E27FC236}">
                    <a16:creationId xmlns:a16="http://schemas.microsoft.com/office/drawing/2014/main" id="{94CD9873-8C80-44B3-BE38-3A16ACFCBE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9330" y="5119547"/>
                <a:ext cx="3562390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Hộp Văn bản 27">
                <a:extLst>
                  <a:ext uri="{FF2B5EF4-FFF2-40B4-BE49-F238E27FC236}">
                    <a16:creationId xmlns:a16="http://schemas.microsoft.com/office/drawing/2014/main" id="{5EC7009A-8D7F-4BB4-BC0D-6F46AA24F07D}"/>
                  </a:ext>
                </a:extLst>
              </p:cNvPr>
              <p:cNvSpPr txBox="1"/>
              <p:nvPr/>
            </p:nvSpPr>
            <p:spPr>
              <a:xfrm>
                <a:off x="220123" y="5427183"/>
                <a:ext cx="23973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Xét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 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𝐷𝐵𝐶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ó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8" name="Hộp Văn bản 27">
                <a:extLst>
                  <a:ext uri="{FF2B5EF4-FFF2-40B4-BE49-F238E27FC236}">
                    <a16:creationId xmlns:a16="http://schemas.microsoft.com/office/drawing/2014/main" id="{5EC7009A-8D7F-4BB4-BC0D-6F46AA24F0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123" y="5427183"/>
                <a:ext cx="2397332" cy="369332"/>
              </a:xfrm>
              <a:prstGeom prst="rect">
                <a:avLst/>
              </a:prstGeom>
              <a:blipFill>
                <a:blip r:embed="rId15"/>
                <a:stretch>
                  <a:fillRect l="-203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Hộp Văn bản 28">
                <a:extLst>
                  <a:ext uri="{FF2B5EF4-FFF2-40B4-BE49-F238E27FC236}">
                    <a16:creationId xmlns:a16="http://schemas.microsoft.com/office/drawing/2014/main" id="{949908C8-7B5A-479A-9878-448CA51495B3}"/>
                  </a:ext>
                </a:extLst>
              </p:cNvPr>
              <p:cNvSpPr txBox="1"/>
              <p:nvPr/>
            </p:nvSpPr>
            <p:spPr>
              <a:xfrm>
                <a:off x="243344" y="5791190"/>
                <a:ext cx="1747145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𝐴𝐵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𝐷𝐵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𝑐𝑚𝑡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𝐷𝐶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𝑐𝑚𝑡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𝑛h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𝐶𝐵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𝑐h𝑢𝑛𝑔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Hộp Văn bản 28">
                <a:extLst>
                  <a:ext uri="{FF2B5EF4-FFF2-40B4-BE49-F238E27FC236}">
                    <a16:creationId xmlns:a16="http://schemas.microsoft.com/office/drawing/2014/main" id="{949908C8-7B5A-479A-9878-448CA51495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344" y="5791190"/>
                <a:ext cx="1747145" cy="88428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Hộp Văn bản 29">
                <a:extLst>
                  <a:ext uri="{FF2B5EF4-FFF2-40B4-BE49-F238E27FC236}">
                    <a16:creationId xmlns:a16="http://schemas.microsoft.com/office/drawing/2014/main" id="{D0C855F6-4B88-4E1D-A31E-CEA125DA65C9}"/>
                  </a:ext>
                </a:extLst>
              </p:cNvPr>
              <p:cNvSpPr txBox="1"/>
              <p:nvPr/>
            </p:nvSpPr>
            <p:spPr>
              <a:xfrm>
                <a:off x="1852996" y="6052657"/>
                <a:ext cx="29567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𝐴𝐷𝐵𝐶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0" name="Hộp Văn bản 29">
                <a:extLst>
                  <a:ext uri="{FF2B5EF4-FFF2-40B4-BE49-F238E27FC236}">
                    <a16:creationId xmlns:a16="http://schemas.microsoft.com/office/drawing/2014/main" id="{D0C855F6-4B88-4E1D-A31E-CEA125DA65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2996" y="6052657"/>
                <a:ext cx="2956748" cy="369332"/>
              </a:xfrm>
              <a:prstGeom prst="rect">
                <a:avLst/>
              </a:prstGeom>
              <a:blipFill>
                <a:blip r:embed="rId17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Hộp Văn bản 30">
                <a:extLst>
                  <a:ext uri="{FF2B5EF4-FFF2-40B4-BE49-F238E27FC236}">
                    <a16:creationId xmlns:a16="http://schemas.microsoft.com/office/drawing/2014/main" id="{C5EE15FF-033B-4B45-9F60-1E85C7E5918F}"/>
                  </a:ext>
                </a:extLst>
              </p:cNvPr>
              <p:cNvSpPr txBox="1"/>
              <p:nvPr/>
            </p:nvSpPr>
            <p:spPr>
              <a:xfrm>
                <a:off x="4547428" y="6036833"/>
                <a:ext cx="1871968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𝐵𝐴𝐶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𝐵𝐷𝐶</m:t>
                        </m:r>
                      </m:e>
                    </m:ac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1" name="Hộp Văn bản 30">
                <a:extLst>
                  <a:ext uri="{FF2B5EF4-FFF2-40B4-BE49-F238E27FC236}">
                    <a16:creationId xmlns:a16="http://schemas.microsoft.com/office/drawing/2014/main" id="{C5EE15FF-033B-4B45-9F60-1E85C7E591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7428" y="6036833"/>
                <a:ext cx="1871968" cy="392993"/>
              </a:xfrm>
              <a:prstGeom prst="rect">
                <a:avLst/>
              </a:prstGeom>
              <a:blipFill>
                <a:blip r:embed="rId18"/>
                <a:stretch>
                  <a:fillRect t="-1538" r="-58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Hộp Văn bản 31">
                <a:extLst>
                  <a:ext uri="{FF2B5EF4-FFF2-40B4-BE49-F238E27FC236}">
                    <a16:creationId xmlns:a16="http://schemas.microsoft.com/office/drawing/2014/main" id="{5CA188A3-581D-4DEE-AAC4-FFFA22DAE12C}"/>
                  </a:ext>
                </a:extLst>
              </p:cNvPr>
              <p:cNvSpPr txBox="1"/>
              <p:nvPr/>
            </p:nvSpPr>
            <p:spPr>
              <a:xfrm>
                <a:off x="6207922" y="6028996"/>
                <a:ext cx="1871968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à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𝐵𝐴𝐶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2" name="Hộp Văn bản 31">
                <a:extLst>
                  <a:ext uri="{FF2B5EF4-FFF2-40B4-BE49-F238E27FC236}">
                    <a16:creationId xmlns:a16="http://schemas.microsoft.com/office/drawing/2014/main" id="{5CA188A3-581D-4DEE-AAC4-FFFA22DAE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7922" y="6028996"/>
                <a:ext cx="1871968" cy="392993"/>
              </a:xfrm>
              <a:prstGeom prst="rect">
                <a:avLst/>
              </a:prstGeom>
              <a:blipFill>
                <a:blip r:embed="rId19"/>
                <a:stretch>
                  <a:fillRect t="-4688" r="-18241" b="-21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Hộp Văn bản 32">
                <a:extLst>
                  <a:ext uri="{FF2B5EF4-FFF2-40B4-BE49-F238E27FC236}">
                    <a16:creationId xmlns:a16="http://schemas.microsoft.com/office/drawing/2014/main" id="{B1DCA1A0-CE00-43B2-A240-21980BB7663C}"/>
                  </a:ext>
                </a:extLst>
              </p:cNvPr>
              <p:cNvSpPr txBox="1"/>
              <p:nvPr/>
            </p:nvSpPr>
            <p:spPr>
              <a:xfrm>
                <a:off x="7704118" y="6052657"/>
                <a:ext cx="1871968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𝐵𝐷𝐶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3" name="Hộp Văn bản 32">
                <a:extLst>
                  <a:ext uri="{FF2B5EF4-FFF2-40B4-BE49-F238E27FC236}">
                    <a16:creationId xmlns:a16="http://schemas.microsoft.com/office/drawing/2014/main" id="{B1DCA1A0-CE00-43B2-A240-21980BB766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4118" y="6052657"/>
                <a:ext cx="1871968" cy="392993"/>
              </a:xfrm>
              <a:prstGeom prst="rect">
                <a:avLst/>
              </a:prstGeom>
              <a:blipFill>
                <a:blip r:embed="rId20"/>
                <a:stretch>
                  <a:fillRect t="-1563" r="-162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47A7A42F-B158-4876-AEA2-B9445796BF96}"/>
              </a:ext>
            </a:extLst>
          </p:cNvPr>
          <p:cNvSpPr txBox="1"/>
          <p:nvPr/>
        </p:nvSpPr>
        <p:spPr>
          <a:xfrm>
            <a:off x="502920" y="2351757"/>
            <a:ext cx="3300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Giải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83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  <p:bldP spid="10" grpId="0"/>
      <p:bldP spid="15" grpId="0"/>
      <p:bldP spid="16" grpId="0"/>
      <p:bldP spid="17" grpId="0"/>
      <p:bldP spid="12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14" grpId="0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615</Words>
  <Application>Microsoft Office PowerPoint</Application>
  <PresentationFormat>Màn hình rộng</PresentationFormat>
  <Paragraphs>70</Paragraphs>
  <Slides>5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Times New Roman</vt:lpstr>
      <vt:lpstr>Chủ đề Office</vt:lpstr>
      <vt:lpstr>Ôn tập</vt:lpstr>
      <vt:lpstr>Các kiến thức cần lưu ý</vt:lpstr>
      <vt:lpstr>Các kiến thức cần lưu ý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tập</dc:title>
  <dc:creator>A22615 Vũ Nguyễn Thái Dương</dc:creator>
  <cp:lastModifiedBy>Duong Vu</cp:lastModifiedBy>
  <cp:revision>2</cp:revision>
  <dcterms:created xsi:type="dcterms:W3CDTF">2021-12-24T15:26:44Z</dcterms:created>
  <dcterms:modified xsi:type="dcterms:W3CDTF">2021-12-25T05:26:13Z</dcterms:modified>
</cp:coreProperties>
</file>